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2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5" r:id="rId8"/>
    <p:sldId id="266" r:id="rId9"/>
    <p:sldId id="268" r:id="rId10"/>
    <p:sldId id="269" r:id="rId11"/>
    <p:sldId id="270" r:id="rId12"/>
    <p:sldId id="273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2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208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61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3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8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5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1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7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8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5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6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2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3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8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i="0" kern="1200" spc="4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1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20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101748-69B2-4BED-A75A-A2EB8EBA1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b">
            <a:normAutofit/>
          </a:bodyPr>
          <a:lstStyle/>
          <a:p>
            <a:r>
              <a:rPr lang="ko-KR" altLang="en-US" sz="4800" dirty="0" err="1"/>
              <a:t>머신러닝을</a:t>
            </a:r>
            <a:r>
              <a:rPr lang="ko-KR" altLang="en-US" sz="4800" dirty="0"/>
              <a:t> 이용한</a:t>
            </a:r>
            <a:br>
              <a:rPr lang="en-US" altLang="ko-KR" sz="4800" dirty="0"/>
            </a:br>
            <a:r>
              <a:rPr lang="ko-KR" altLang="en-US" sz="4800" dirty="0"/>
              <a:t>영화 성공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F183CF-9D39-47E8-9D5A-5DCA8DD5C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915" y="4876803"/>
            <a:ext cx="5364936" cy="909848"/>
          </a:xfrm>
        </p:spPr>
        <p:txBody>
          <a:bodyPr anchor="t">
            <a:normAutofit lnSpcReduction="10000"/>
          </a:bodyPr>
          <a:lstStyle/>
          <a:p>
            <a:r>
              <a:rPr lang="ko-KR" altLang="en-US" dirty="0">
                <a:latin typeface="+mn-ea"/>
              </a:rPr>
              <a:t>스터디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조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김준형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유현준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권라영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조윤진</a:t>
            </a:r>
          </a:p>
        </p:txBody>
      </p:sp>
      <p:pic>
        <p:nvPicPr>
          <p:cNvPr id="4" name="Picture 3" descr="녹색 벽돌벽의 전등 아래 장난감 로봇">
            <a:extLst>
              <a:ext uri="{FF2B5EF4-FFF2-40B4-BE49-F238E27FC236}">
                <a16:creationId xmlns:a16="http://schemas.microsoft.com/office/drawing/2014/main" id="{548551B9-0F55-4383-9388-5E02E55D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58" r="16067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sz="1600" dirty="0"/>
              <a:t>"profit" </a:t>
            </a:r>
            <a:r>
              <a:rPr lang="ko-KR" altLang="en-US" sz="1600" dirty="0"/>
              <a:t>지표에 </a:t>
            </a:r>
            <a:r>
              <a:rPr lang="en-US" sz="1600" dirty="0"/>
              <a:t>log </a:t>
            </a:r>
            <a:r>
              <a:rPr lang="ko-KR" altLang="en-US" sz="1600" dirty="0"/>
              <a:t>적용 후 학습한 결과 성능 테스트</a:t>
            </a:r>
            <a:endParaRPr lang="en-US" altLang="ko-KR" sz="1600" dirty="0"/>
          </a:p>
          <a:p>
            <a:pPr lvl="1"/>
            <a:r>
              <a:rPr lang="ko-KR" altLang="en-US" sz="1600" dirty="0"/>
              <a:t>       </a:t>
            </a:r>
            <a:r>
              <a:rPr lang="en-US" altLang="ko-KR" sz="1600" dirty="0"/>
              <a:t>=&gt;</a:t>
            </a:r>
            <a:r>
              <a:rPr lang="ko-KR" altLang="en-US" sz="1600" dirty="0"/>
              <a:t> 기대한 성능 향상은 나타나지 않음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E763F-2CBA-F349-843A-AC35B347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6" y="2391509"/>
            <a:ext cx="8488340" cy="35590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15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68B766-ED94-4142-B256-15824317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75" y="2406581"/>
            <a:ext cx="8033667" cy="4064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45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9C596-E0AF-704E-A8BB-185B920E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13" y="2365438"/>
            <a:ext cx="6023749" cy="4122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4FFA8-D69B-904F-9137-5CCC69E2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00" y="3669093"/>
            <a:ext cx="6182306" cy="2966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29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82A6A-7AD8-E142-8686-F03E2753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75" y="2467825"/>
            <a:ext cx="6254595" cy="2897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BA45E-1843-D145-ABA8-2A788CCA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5" y="3338767"/>
            <a:ext cx="4695650" cy="3261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58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9C596-E0AF-704E-A8BB-185B920E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13" y="2365438"/>
            <a:ext cx="6023749" cy="4122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4FFA8-D69B-904F-9137-5CCC69E2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00" y="3669093"/>
            <a:ext cx="6182306" cy="2966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959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F63D2-7E0F-3243-97BE-1FAB4947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31" y="2433401"/>
            <a:ext cx="6172200" cy="3187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14321-0DDE-D34A-A7FC-2B93BA9EA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28" y="4950084"/>
            <a:ext cx="3983832" cy="13420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74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(3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production_name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프로덕션별</a:t>
            </a:r>
            <a:r>
              <a:rPr lang="ko-KR" altLang="en-US" sz="1600" dirty="0"/>
              <a:t> 점수 산출 및 해당 영화에 대한 프로덕션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 err="1"/>
              <a:t>production_name</a:t>
            </a:r>
            <a:r>
              <a:rPr lang="en-US" altLang="ko-KR" sz="1600" dirty="0"/>
              <a:t> </a:t>
            </a:r>
            <a:r>
              <a:rPr lang="ko-KR" altLang="en-US" sz="1600" dirty="0"/>
              <a:t>종류가 </a:t>
            </a:r>
            <a:r>
              <a:rPr lang="en-US" altLang="ko-KR" sz="1600" dirty="0"/>
              <a:t>4</a:t>
            </a:r>
            <a:r>
              <a:rPr lang="ko-KR" altLang="en-US" sz="1600" dirty="0"/>
              <a:t>천개가 넘기 때문에 각 </a:t>
            </a:r>
            <a:r>
              <a:rPr lang="en-US" altLang="ko-KR" sz="1600" dirty="0"/>
              <a:t>production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영화개수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1</a:t>
            </a:r>
            <a:r>
              <a:rPr lang="ko-KR" altLang="en-US" sz="1600" dirty="0"/>
              <a:t>천개의 </a:t>
            </a:r>
            <a:r>
              <a:rPr lang="en-US" altLang="ko-KR" sz="1600" dirty="0"/>
              <a:t>production </a:t>
            </a:r>
            <a:r>
              <a:rPr lang="ko-KR" altLang="en-US" sz="1600" dirty="0"/>
              <a:t>기준으로 점수 산출함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E6DFC-5C37-084D-A208-92C69D38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72" y="2585486"/>
            <a:ext cx="6200455" cy="18683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CBCCF-7C1E-A048-9AEA-9B72BD06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594" y="3898761"/>
            <a:ext cx="5972117" cy="28245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61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(3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production_name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프로덕션별</a:t>
            </a:r>
            <a:r>
              <a:rPr lang="ko-KR" altLang="en-US" sz="1600" dirty="0"/>
              <a:t> 점수 산출 및 해당 영화에 대한 프로덕션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 err="1"/>
              <a:t>production_name</a:t>
            </a:r>
            <a:r>
              <a:rPr lang="en-US" altLang="ko-KR" sz="1600" dirty="0"/>
              <a:t> </a:t>
            </a:r>
            <a:r>
              <a:rPr lang="ko-KR" altLang="en-US" sz="1600" dirty="0"/>
              <a:t>종류가 </a:t>
            </a:r>
            <a:r>
              <a:rPr lang="en-US" altLang="ko-KR" sz="1600" dirty="0"/>
              <a:t>4</a:t>
            </a:r>
            <a:r>
              <a:rPr lang="ko-KR" altLang="en-US" sz="1600" dirty="0"/>
              <a:t>천개가 넘기 때문에 각 </a:t>
            </a:r>
            <a:r>
              <a:rPr lang="en-US" altLang="ko-KR" sz="1600" dirty="0"/>
              <a:t>production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영화개수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1</a:t>
            </a:r>
            <a:r>
              <a:rPr lang="ko-KR" altLang="en-US" sz="1600" dirty="0"/>
              <a:t>천개의 </a:t>
            </a:r>
            <a:r>
              <a:rPr lang="en-US" altLang="ko-KR" sz="1600" dirty="0"/>
              <a:t>production </a:t>
            </a:r>
            <a:r>
              <a:rPr lang="ko-KR" altLang="en-US" sz="1600" dirty="0"/>
              <a:t>기준으로 점수 산출함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DAB03-DDFA-0C43-883D-6E802A93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54" y="2662775"/>
            <a:ext cx="5988818" cy="24678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A9A2A-F762-0D4F-AC05-2BCFC862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054" y="5319103"/>
            <a:ext cx="6495701" cy="11140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583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(4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~6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Scaler</a:t>
            </a:r>
            <a:r>
              <a:rPr lang="ko-KR" altLang="en-US" sz="1600" dirty="0"/>
              <a:t>적용</a:t>
            </a:r>
            <a:r>
              <a:rPr lang="en-US" altLang="ko-KR" sz="1600" dirty="0"/>
              <a:t>,</a:t>
            </a:r>
            <a:r>
              <a:rPr lang="ko-KR" altLang="en-US" sz="1600" dirty="0"/>
              <a:t> 상관관계 낮은 지표 제외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</a:t>
            </a:r>
            <a:r>
              <a:rPr lang="en-US" altLang="ko-KR" sz="1600" dirty="0"/>
              <a:t>Feature</a:t>
            </a:r>
            <a:r>
              <a:rPr lang="ko-KR" altLang="en-US" sz="1600" dirty="0"/>
              <a:t> 분석 후 추가 반영했으나</a:t>
            </a:r>
            <a:r>
              <a:rPr lang="en-US" altLang="ko-KR" sz="1600" dirty="0"/>
              <a:t>,</a:t>
            </a:r>
            <a:r>
              <a:rPr lang="ko-KR" altLang="en-US" sz="1600" dirty="0"/>
              <a:t> 기대한 성능 향상이 나타나지 않음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3E8BA-94CE-F94E-8AE0-5F4B6ADD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39" y="1946726"/>
            <a:ext cx="5006687" cy="27574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7B43E-CED2-A741-B39E-E8A128F6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806" y="2113829"/>
            <a:ext cx="5091986" cy="19046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2807D-6E3D-F945-B86C-5BC02D250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15" y="4636059"/>
            <a:ext cx="4805860" cy="21315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83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(7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영화 메타데이터가 아닌 별도의 자료로서 존재한 영화 키워드데이터에서 영화에 대한 수많은 키워드 단어를 추출해 점수로 반영한 </a:t>
            </a:r>
            <a:r>
              <a:rPr lang="en-US" altLang="ko-KR" sz="1600" dirty="0"/>
              <a:t>Feature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생성함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133D2-1F0C-4D4B-9F89-627AAFFC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62" y="2045744"/>
            <a:ext cx="5425446" cy="38093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6D148-DECC-AE4A-AEAC-734287C2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16" y="4027251"/>
            <a:ext cx="5136382" cy="22856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2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주제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특정 지표를 기준으로 영화 성공 예측하기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목표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en-US" altLang="ko-KR" sz="1900" dirty="0">
                <a:latin typeface="+mn-ea"/>
              </a:rPr>
              <a:t>‘The Movies Dataset’</a:t>
            </a:r>
            <a:r>
              <a:rPr lang="ko-KR" altLang="en-US" sz="1900" dirty="0">
                <a:latin typeface="+mn-ea"/>
              </a:rPr>
              <a:t>에 포함된 영화의 캐스트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크루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키워드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런타임 등 다양한 지표를 학습시켜 영화의 순수익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평점 등 </a:t>
            </a:r>
            <a:r>
              <a:rPr lang="en-US" altLang="ko-KR" sz="1900" dirty="0">
                <a:latin typeface="+mn-ea"/>
              </a:rPr>
              <a:t>‘</a:t>
            </a:r>
            <a:r>
              <a:rPr lang="ko-KR" altLang="en-US" sz="1900" dirty="0">
                <a:latin typeface="+mn-ea"/>
              </a:rPr>
              <a:t>성공</a:t>
            </a:r>
            <a:r>
              <a:rPr lang="en-US" altLang="ko-KR" sz="1900" dirty="0">
                <a:latin typeface="+mn-ea"/>
              </a:rPr>
              <a:t>’</a:t>
            </a:r>
            <a:r>
              <a:rPr lang="ko-KR" altLang="en-US" sz="1900" dirty="0">
                <a:latin typeface="+mn-ea"/>
              </a:rPr>
              <a:t>의 기준이 되는 지표를 예측할 수 있도록 한다</a:t>
            </a:r>
            <a:r>
              <a:rPr lang="en-US" altLang="ko-KR" sz="1900" dirty="0">
                <a:latin typeface="+mn-ea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86852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(8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cast_name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출연자별</a:t>
            </a:r>
            <a:r>
              <a:rPr lang="ko-KR" altLang="en-US" sz="1600" dirty="0"/>
              <a:t>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출연자가 전체 </a:t>
            </a:r>
            <a:r>
              <a:rPr lang="en-US" altLang="ko-KR" sz="1600" dirty="0"/>
              <a:t>4</a:t>
            </a:r>
            <a:r>
              <a:rPr lang="ko-KR" altLang="en-US" sz="1600" dirty="0"/>
              <a:t>만</a:t>
            </a:r>
            <a:r>
              <a:rPr lang="en-US" altLang="ko-KR" sz="1600" dirty="0"/>
              <a:t>3</a:t>
            </a:r>
            <a:r>
              <a:rPr lang="ko-KR" altLang="en-US" sz="1600" dirty="0"/>
              <a:t>천명을 넘기 때문에 영화 </a:t>
            </a:r>
            <a:r>
              <a:rPr lang="ko-KR" altLang="en-US" sz="1600" dirty="0" err="1"/>
              <a:t>출연건수를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3</a:t>
            </a:r>
            <a:r>
              <a:rPr lang="ko-KR" altLang="en-US" sz="1600" dirty="0"/>
              <a:t>만명의 정보만 추출해 점수 산출함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61010-2BAD-9D44-8A24-A9392B68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71" y="2458862"/>
            <a:ext cx="6526649" cy="32988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F2760-D2A3-A144-BAB3-30F0C675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10" y="3296249"/>
            <a:ext cx="5698671" cy="26898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85924A-3960-1145-B859-EAE6DB78F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054" y="4335017"/>
            <a:ext cx="4713863" cy="18955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11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(9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crew_main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en-US" altLang="ko-KR" sz="1600" dirty="0"/>
              <a:t>crew</a:t>
            </a:r>
            <a:r>
              <a:rPr lang="ko-KR" altLang="en-US" sz="1600" dirty="0"/>
              <a:t>별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주요 </a:t>
            </a:r>
            <a:r>
              <a:rPr lang="en-US" altLang="ko-KR" sz="1600" dirty="0"/>
              <a:t>crew</a:t>
            </a:r>
            <a:r>
              <a:rPr lang="ko-KR" altLang="en-US" sz="1600" dirty="0"/>
              <a:t>가 약 </a:t>
            </a:r>
            <a:r>
              <a:rPr lang="en-US" altLang="ko-KR" sz="1600" dirty="0"/>
              <a:t>6.3</a:t>
            </a:r>
            <a:r>
              <a:rPr lang="ko-KR" altLang="en-US" sz="1600" dirty="0"/>
              <a:t>천명 정도이며 </a:t>
            </a:r>
            <a:r>
              <a:rPr lang="ko-KR" altLang="en-US" sz="1600" dirty="0" err="1"/>
              <a:t>영화건수를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5</a:t>
            </a:r>
            <a:r>
              <a:rPr lang="ko-KR" altLang="en-US" sz="1600" dirty="0"/>
              <a:t>천명의 </a:t>
            </a:r>
            <a:r>
              <a:rPr lang="en-US" altLang="ko-KR" sz="1600" dirty="0"/>
              <a:t>crew </a:t>
            </a:r>
            <a:r>
              <a:rPr lang="ko-KR" altLang="en-US" sz="1600" dirty="0"/>
              <a:t>정보만 추출해 점수 산출함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E742A-C7A9-A448-BD25-FC02508F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60" y="2942962"/>
            <a:ext cx="7167266" cy="3425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54B9B-F175-ED41-9ACA-7C8CD07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44" y="2301076"/>
            <a:ext cx="5262719" cy="2154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222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(10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ko-KR" altLang="en-US" sz="1600" dirty="0"/>
              <a:t>현재까지 정리된 </a:t>
            </a:r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en-US" altLang="ko-KR" sz="1600" dirty="0"/>
              <a:t>Feature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기준으로 추가 검토 진행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현재까지 정리된 </a:t>
            </a:r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en-US" altLang="ko-KR" sz="1600" dirty="0"/>
              <a:t>Feature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original_language_le</a:t>
            </a:r>
            <a:r>
              <a:rPr lang="en-US" altLang="ko-KR" sz="1200" dirty="0"/>
              <a:t>', 'budget', 'runtime', '</a:t>
            </a:r>
            <a:r>
              <a:rPr lang="en-US" altLang="ko-KR" sz="1200" dirty="0" err="1"/>
              <a:t>genre_score_total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prod_score_total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prod_countries_score_total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budget_grade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cast_name_score_total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crew_main_score_total</a:t>
            </a:r>
            <a:r>
              <a:rPr lang="en-US" altLang="ko-KR" sz="1200" dirty="0"/>
              <a:t>'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0A8C0-3B71-0F45-897C-3208600F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4" y="2281689"/>
            <a:ext cx="6641959" cy="4418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317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Feature </a:t>
            </a:r>
            <a:r>
              <a:rPr lang="en-US" b="1" dirty="0" err="1"/>
              <a:t>importances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50D7C-8A1E-BC4C-9B63-26A0B890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60" y="1784936"/>
            <a:ext cx="7897167" cy="4768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77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Train </a:t>
            </a:r>
            <a:r>
              <a:rPr lang="ko-KR" altLang="en-US" b="1" dirty="0"/>
              <a:t>데이터 예측 성능 시각화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FC16E-EA65-7C44-A180-02FD067A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75" y="1749646"/>
            <a:ext cx="8370751" cy="4686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231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Test </a:t>
            </a:r>
            <a:r>
              <a:rPr lang="ko-KR" altLang="en-US" b="1" dirty="0"/>
              <a:t>데이터 예측 성능 시각화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CD747-93B1-B74D-ADDB-0DA4BEB0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694532"/>
            <a:ext cx="7886614" cy="4922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865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모델간</a:t>
            </a:r>
            <a:r>
              <a:rPr lang="ko-KR" altLang="en-US" sz="2000" b="1" dirty="0">
                <a:latin typeface="+mn-ea"/>
              </a:rPr>
              <a:t> 성능 비교 및 </a:t>
            </a:r>
            <a:r>
              <a:rPr lang="ko-KR" altLang="en-US" sz="2000" b="1" dirty="0" err="1">
                <a:latin typeface="+mn-ea"/>
              </a:rPr>
              <a:t>하이퍼파라미터</a:t>
            </a:r>
            <a:r>
              <a:rPr lang="ko-KR" altLang="en-US" sz="2000" b="1" dirty="0">
                <a:latin typeface="+mn-ea"/>
              </a:rPr>
              <a:t> 튜닝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b="1" dirty="0"/>
              <a:t>6</a:t>
            </a:r>
            <a:r>
              <a:rPr lang="ko-KR" altLang="en-US" b="1" dirty="0"/>
              <a:t>개 </a:t>
            </a:r>
            <a:r>
              <a:rPr lang="ko-KR" altLang="en-US" b="1" dirty="0" err="1"/>
              <a:t>모델간</a:t>
            </a:r>
            <a:r>
              <a:rPr lang="ko-KR" altLang="en-US" b="1" dirty="0"/>
              <a:t> 기본적인 성능 테스트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7ADCB-96F1-724F-8184-DE64933C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63" y="1688121"/>
            <a:ext cx="7475901" cy="5049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81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모델간</a:t>
            </a:r>
            <a:r>
              <a:rPr lang="ko-KR" altLang="en-US" sz="2000" b="1" dirty="0">
                <a:latin typeface="+mn-ea"/>
              </a:rPr>
              <a:t> 성능 비교 및 </a:t>
            </a:r>
            <a:r>
              <a:rPr lang="ko-KR" altLang="en-US" sz="2000" b="1" dirty="0" err="1">
                <a:latin typeface="+mn-ea"/>
              </a:rPr>
              <a:t>하이퍼파라미터</a:t>
            </a:r>
            <a:r>
              <a:rPr lang="ko-KR" altLang="en-US" sz="2000" b="1" dirty="0">
                <a:latin typeface="+mn-ea"/>
              </a:rPr>
              <a:t> 튜닝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b="1" dirty="0" err="1"/>
              <a:t>RandomForest</a:t>
            </a:r>
            <a:r>
              <a:rPr lang="ko-KR" altLang="en-US" b="1" dirty="0"/>
              <a:t>와 </a:t>
            </a:r>
            <a:r>
              <a:rPr lang="en-US" altLang="ko-KR" b="1" dirty="0"/>
              <a:t>LGBM</a:t>
            </a:r>
            <a:r>
              <a:rPr lang="ko-KR" altLang="en-US" b="1" dirty="0"/>
              <a:t>간 최적 성능 비교</a:t>
            </a:r>
            <a:endParaRPr lang="en-US" altLang="ko-KR" b="1" dirty="0"/>
          </a:p>
          <a:p>
            <a:pPr lvl="1"/>
            <a:r>
              <a:rPr lang="ko-KR" altLang="en-US" sz="1400" dirty="0"/>
              <a:t> </a:t>
            </a:r>
            <a:r>
              <a:rPr lang="ko-KR" altLang="en-US" sz="1400" dirty="0">
                <a:sym typeface="Wingdings" pitchFamily="2" charset="2"/>
              </a:rPr>
              <a:t> </a:t>
            </a:r>
            <a:r>
              <a:rPr lang="en-US" altLang="ko-KR" sz="1600" dirty="0">
                <a:sym typeface="Wingdings" pitchFamily="2" charset="2"/>
              </a:rPr>
              <a:t>6</a:t>
            </a:r>
            <a:r>
              <a:rPr lang="ko-KR" altLang="en-US" sz="1600" dirty="0">
                <a:sym typeface="Wingdings" pitchFamily="2" charset="2"/>
              </a:rPr>
              <a:t>개 </a:t>
            </a:r>
            <a:r>
              <a:rPr lang="ko-KR" altLang="en-US" sz="1600" dirty="0" err="1">
                <a:sym typeface="Wingdings" pitchFamily="2" charset="2"/>
              </a:rPr>
              <a:t>모델간</a:t>
            </a:r>
            <a:r>
              <a:rPr lang="ko-KR" altLang="en-US" sz="1600" dirty="0">
                <a:sym typeface="Wingdings" pitchFamily="2" charset="2"/>
              </a:rPr>
              <a:t> 성능 테스트 및 </a:t>
            </a:r>
            <a:r>
              <a:rPr lang="ko-KR" altLang="en-US" sz="1600" dirty="0" err="1">
                <a:sym typeface="Wingdings" pitchFamily="2" charset="2"/>
              </a:rPr>
              <a:t>하이퍼파라미터</a:t>
            </a:r>
            <a:r>
              <a:rPr lang="ko-KR" altLang="en-US" sz="1600" dirty="0">
                <a:sym typeface="Wingdings" pitchFamily="2" charset="2"/>
              </a:rPr>
              <a:t> 튜닝 과정을 통해 최종적으로 </a:t>
            </a:r>
            <a:r>
              <a:rPr lang="en-US" altLang="ko-KR" sz="1600" dirty="0" err="1">
                <a:sym typeface="Wingdings" pitchFamily="2" charset="2"/>
              </a:rPr>
              <a:t>LGBMRegressor</a:t>
            </a:r>
            <a:r>
              <a:rPr lang="ko-KR" altLang="en-US" sz="1600" dirty="0">
                <a:sym typeface="Wingdings" pitchFamily="2" charset="2"/>
              </a:rPr>
              <a:t>가 </a:t>
            </a:r>
            <a:r>
              <a:rPr lang="en-US" altLang="ko-KR" sz="1600" dirty="0">
                <a:sym typeface="Wingdings" pitchFamily="2" charset="2"/>
              </a:rPr>
              <a:t>Test</a:t>
            </a:r>
            <a:r>
              <a:rPr lang="ko-KR" altLang="en-US" sz="1600" dirty="0">
                <a:sym typeface="Wingdings" pitchFamily="2" charset="2"/>
              </a:rPr>
              <a:t>데이터에 대해 가장 좋은 성능을 나타내는 것으로 확인됨</a:t>
            </a:r>
            <a:endParaRPr lang="ko-KR" altLang="en-US" dirty="0"/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2F020-C97A-624D-A2D3-B1767C51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887" y="2417863"/>
            <a:ext cx="5457134" cy="19983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2F5C6-6DEA-0E4E-9D9E-64F277D5F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75" y="4087767"/>
            <a:ext cx="5637896" cy="2473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7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2708694"/>
            <a:ext cx="8074325" cy="346781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+mn-ea"/>
              </a:rPr>
              <a:t>‘The Movies Dataset’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2017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월 이전에 개봉한 영화 </a:t>
            </a:r>
            <a:r>
              <a:rPr lang="en-US" altLang="ko-KR" sz="1600" dirty="0">
                <a:latin typeface="+mn-ea"/>
              </a:rPr>
              <a:t>45,000</a:t>
            </a:r>
            <a:r>
              <a:rPr lang="ko-KR" altLang="en-US" sz="1600" dirty="0">
                <a:latin typeface="+mn-ea"/>
              </a:rPr>
              <a:t>편 이상에 대한 메타데이터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캐스트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크루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키워드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예산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수익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포스터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개봉일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언어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제작사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국가</a:t>
            </a:r>
            <a:r>
              <a:rPr lang="en-US" altLang="ko-KR" sz="1600" dirty="0">
                <a:latin typeface="+mn-ea"/>
              </a:rPr>
              <a:t>, TMDB </a:t>
            </a:r>
            <a:r>
              <a:rPr lang="ko-KR" altLang="en-US" sz="1600" dirty="0">
                <a:latin typeface="+mn-ea"/>
              </a:rPr>
              <a:t>투표 수</a:t>
            </a:r>
            <a:r>
              <a:rPr lang="en-US" altLang="ko-KR" sz="1600" dirty="0">
                <a:latin typeface="+mn-ea"/>
              </a:rPr>
              <a:t>·</a:t>
            </a:r>
            <a:r>
              <a:rPr lang="ko-KR" altLang="en-US" sz="1600" dirty="0">
                <a:latin typeface="+mn-ea"/>
              </a:rPr>
              <a:t>투표 평균 등의 데이터 포함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원데이터 출처</a:t>
            </a:r>
            <a:r>
              <a:rPr lang="en-US" altLang="ko-KR" sz="1600" dirty="0">
                <a:latin typeface="+mn-ea"/>
              </a:rPr>
              <a:t>: https://www.kaggle.com/rounakbanik/the-movies-dataset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분석 대상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743C4-E57E-4702-921E-C34C7CCC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62" y="765504"/>
            <a:ext cx="72580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9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>
                <a:latin typeface="+mn-ea"/>
              </a:rPr>
              <a:t>영화의 개봉일 제한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순수익 지표는 시간에 따라 영화 시장이 확장되면서 큰 변화 겪음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1850</a:t>
            </a:r>
            <a:r>
              <a:rPr lang="ko-KR" altLang="en-US" sz="1800" dirty="0">
                <a:latin typeface="+mn-ea"/>
              </a:rPr>
              <a:t>년대 영화와 </a:t>
            </a:r>
            <a:r>
              <a:rPr lang="en-US" altLang="ko-KR" sz="1800" dirty="0">
                <a:latin typeface="+mn-ea"/>
              </a:rPr>
              <a:t>2010</a:t>
            </a:r>
            <a:r>
              <a:rPr lang="ko-KR" altLang="en-US" sz="1800" dirty="0">
                <a:latin typeface="+mn-ea"/>
              </a:rPr>
              <a:t>년대 영화의 순수익을 같은 선상에 두고 비교하기 어려움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2000</a:t>
            </a:r>
            <a:r>
              <a:rPr lang="ko-KR" altLang="en-US" sz="1800" dirty="0">
                <a:latin typeface="+mn-ea"/>
              </a:rPr>
              <a:t>년 이후 </a:t>
            </a:r>
            <a:r>
              <a:rPr lang="ko-KR" altLang="en-US" sz="1800" dirty="0" err="1">
                <a:latin typeface="+mn-ea"/>
              </a:rPr>
              <a:t>개봉작으로</a:t>
            </a:r>
            <a:r>
              <a:rPr lang="ko-KR" altLang="en-US" sz="1800" dirty="0">
                <a:latin typeface="+mn-ea"/>
              </a:rPr>
              <a:t> 데이터 제한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r>
              <a:rPr lang="ko-KR" altLang="en-US" sz="1900" b="1" dirty="0">
                <a:latin typeface="+mn-ea"/>
              </a:rPr>
              <a:t>주요 지표의 </a:t>
            </a:r>
            <a:r>
              <a:rPr lang="en-US" altLang="ko-KR" sz="1900" b="1" dirty="0">
                <a:latin typeface="+mn-ea"/>
              </a:rPr>
              <a:t>value</a:t>
            </a:r>
            <a:r>
              <a:rPr lang="ko-KR" altLang="en-US" sz="1900" b="1" dirty="0">
                <a:latin typeface="+mn-ea"/>
              </a:rPr>
              <a:t>가 </a:t>
            </a:r>
            <a:r>
              <a:rPr lang="en-US" altLang="ko-KR" sz="1900" b="1" dirty="0">
                <a:latin typeface="+mn-ea"/>
              </a:rPr>
              <a:t>null</a:t>
            </a:r>
            <a:r>
              <a:rPr lang="ko-KR" altLang="en-US" sz="1900" b="1" dirty="0">
                <a:latin typeface="+mn-ea"/>
              </a:rPr>
              <a:t> </a:t>
            </a:r>
            <a:r>
              <a:rPr lang="en-US" altLang="ko-KR" sz="1900" b="1" dirty="0">
                <a:latin typeface="+mn-ea"/>
              </a:rPr>
              <a:t>/ 0</a:t>
            </a:r>
            <a:r>
              <a:rPr lang="ko-KR" altLang="en-US" sz="1900" b="1" dirty="0">
                <a:latin typeface="+mn-ea"/>
              </a:rPr>
              <a:t> 일 때 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수익</a:t>
            </a:r>
            <a:r>
              <a:rPr lang="en-US" altLang="ko-KR" sz="1800" dirty="0">
                <a:latin typeface="+mn-ea"/>
              </a:rPr>
              <a:t>(revenue)</a:t>
            </a:r>
            <a:r>
              <a:rPr lang="ko-KR" altLang="en-US" sz="1800" dirty="0">
                <a:latin typeface="+mn-ea"/>
              </a:rPr>
              <a:t>과 예산</a:t>
            </a:r>
            <a:r>
              <a:rPr lang="en-US" altLang="ko-KR" sz="1800" dirty="0">
                <a:latin typeface="+mn-ea"/>
              </a:rPr>
              <a:t>(budget)</a:t>
            </a:r>
            <a:r>
              <a:rPr lang="ko-KR" altLang="en-US" sz="1800" dirty="0">
                <a:latin typeface="+mn-ea"/>
              </a:rPr>
              <a:t>이 비어 있거나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인 경우 학습 효과를 떨어뜨릴 우려가 있어 해당 데이터는 제외 처리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평점 데이터의 경우 </a:t>
            </a:r>
            <a:r>
              <a:rPr lang="en-US" altLang="ko-KR" sz="1800" dirty="0">
                <a:latin typeface="+mn-ea"/>
              </a:rPr>
              <a:t>vote count, vote average</a:t>
            </a:r>
            <a:r>
              <a:rPr lang="ko-KR" altLang="en-US" sz="1800" dirty="0">
                <a:latin typeface="+mn-ea"/>
              </a:rPr>
              <a:t>가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인 경우도 존재할 수 있으므로 해당 데이터는 제외하지 않음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그러나 평점 데이터가 </a:t>
            </a: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일 경우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이 아닌데 수집되지 않았을 가능성이 있으므로 제외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</a:rPr>
              <a:t>EDA/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  <a:ea typeface="+mn-ea"/>
              </a:rPr>
              <a:t>전처리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386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 err="1">
                <a:latin typeface="+mn-ea"/>
              </a:rPr>
              <a:t>김준형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조장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평점 </a:t>
            </a:r>
            <a:r>
              <a:rPr lang="en-US" altLang="ko-KR" sz="1900" dirty="0">
                <a:latin typeface="+mn-ea"/>
              </a:rPr>
              <a:t>(TMDB vote average/vote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 dirty="0">
                <a:latin typeface="+mn-ea"/>
              </a:rPr>
              <a:t>count)</a:t>
            </a:r>
            <a:r>
              <a:rPr lang="ko-KR" altLang="en-US" sz="1900" dirty="0">
                <a:latin typeface="+mn-ea"/>
              </a:rPr>
              <a:t> 예측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유현준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순수익</a:t>
            </a:r>
            <a:r>
              <a:rPr lang="en-US" altLang="ko-KR" sz="1900" dirty="0">
                <a:latin typeface="+mn-ea"/>
              </a:rPr>
              <a:t>(Revenue-Budget) </a:t>
            </a:r>
            <a:r>
              <a:rPr lang="ko-KR" altLang="en-US" sz="1900" dirty="0">
                <a:latin typeface="+mn-ea"/>
              </a:rPr>
              <a:t>예측</a:t>
            </a:r>
            <a:endParaRPr lang="en-US" altLang="ko-KR" sz="1900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권라영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예산</a:t>
            </a:r>
            <a:r>
              <a:rPr lang="en-US" altLang="ko-KR" sz="1900" dirty="0">
                <a:latin typeface="+mn-ea"/>
              </a:rPr>
              <a:t>(Budget) </a:t>
            </a:r>
            <a:r>
              <a:rPr lang="ko-KR" altLang="en-US" sz="1900" dirty="0">
                <a:latin typeface="+mn-ea"/>
              </a:rPr>
              <a:t>예측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latin typeface="+mn-ea"/>
              </a:rPr>
              <a:t>조윤진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성공 지표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평점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순수익</a:t>
            </a:r>
            <a:r>
              <a:rPr lang="en-US" altLang="ko-KR" sz="1900" dirty="0">
                <a:latin typeface="+mn-ea"/>
              </a:rPr>
              <a:t>)</a:t>
            </a:r>
            <a:r>
              <a:rPr lang="ko-KR" altLang="en-US" sz="1900" dirty="0">
                <a:latin typeface="+mn-ea"/>
              </a:rPr>
              <a:t>에 따른 영화 키워드 예측</a:t>
            </a:r>
            <a:endParaRPr lang="en-US" altLang="ko-KR" sz="1900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팀원의 역할</a:t>
            </a:r>
          </a:p>
        </p:txBody>
      </p:sp>
    </p:spTree>
    <p:extLst>
      <p:ext uri="{BB962C8B-B14F-4D97-AF65-F5344CB8AC3E}">
        <p14:creationId xmlns:p14="http://schemas.microsoft.com/office/powerpoint/2010/main" val="17777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844AF9-C60B-F74A-B899-BC3C9977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01" y="1699406"/>
            <a:ext cx="7901671" cy="44644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순수익 지표 현황 확인</a:t>
            </a:r>
            <a:endParaRPr lang="en-US" altLang="ko-KR" sz="2000" b="1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1447E-1009-DE41-8690-9D2232BB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02" y="1169433"/>
            <a:ext cx="3886470" cy="5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5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기본방향 설정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dirty="0"/>
              <a:t>학습은 우선 </a:t>
            </a:r>
            <a:r>
              <a:rPr lang="en-US" altLang="ko-KR" dirty="0" err="1"/>
              <a:t>RandomForest</a:t>
            </a:r>
            <a:r>
              <a:rPr lang="ko-KR" altLang="en-US" dirty="0" err="1"/>
              <a:t>를</a:t>
            </a:r>
            <a:r>
              <a:rPr lang="ko-KR" altLang="en-US" dirty="0"/>
              <a:t> 기반으로 테스트</a:t>
            </a:r>
            <a:r>
              <a:rPr lang="en-US" altLang="ko-KR" dirty="0"/>
              <a:t> </a:t>
            </a:r>
            <a:r>
              <a:rPr lang="ko-KR" altLang="en-US" dirty="0"/>
              <a:t>결과를 확인해가며 </a:t>
            </a:r>
            <a:r>
              <a:rPr lang="en-US" altLang="ko-KR" dirty="0"/>
              <a:t>Feature Engineering</a:t>
            </a:r>
            <a:r>
              <a:rPr lang="ko-KR" altLang="en-US" dirty="0"/>
              <a:t> 과정을 통해 모델</a:t>
            </a:r>
            <a:r>
              <a:rPr lang="en-US" altLang="ko-KR" dirty="0"/>
              <a:t> </a:t>
            </a:r>
            <a:r>
              <a:rPr lang="ko-KR" altLang="en-US" dirty="0"/>
              <a:t>성능을 향상시키는 데에 집중하고자 함</a:t>
            </a:r>
          </a:p>
          <a:p>
            <a:pPr marL="525780" lvl="1" indent="-342900">
              <a:buFontTx/>
              <a:buChar char="-"/>
            </a:pPr>
            <a:r>
              <a:rPr lang="ko-KR" altLang="en-US" dirty="0"/>
              <a:t>이후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 및 서로 다른 모델 적용 등의 테스트를 통해 최적의 모델을 </a:t>
            </a:r>
            <a:r>
              <a:rPr lang="ko-KR" altLang="en-US" dirty="0" err="1"/>
              <a:t>찾아나가고자</a:t>
            </a:r>
            <a:r>
              <a:rPr lang="ko-KR" altLang="en-US" dirty="0"/>
              <a:t> 함</a:t>
            </a:r>
          </a:p>
          <a:p>
            <a:pPr marL="525780" lvl="1" indent="-342900">
              <a:buFontTx/>
              <a:buChar char="-"/>
            </a:pPr>
            <a:r>
              <a:rPr lang="ko-KR" altLang="en-US" dirty="0"/>
              <a:t>모델 평가지표는 </a:t>
            </a:r>
            <a:r>
              <a:rPr lang="en-US" dirty="0"/>
              <a:t>RMSE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    </a:t>
            </a:r>
            <a:r>
              <a:rPr lang="en-US" altLang="ko-KR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※ </a:t>
            </a:r>
            <a:r>
              <a:rPr lang="en-US" sz="1400" dirty="0"/>
              <a:t>RMSE</a:t>
            </a:r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:</a:t>
            </a:r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sz="1400" dirty="0"/>
              <a:t>Root Mean Square Deviation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510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예측 시점에 확인이 어려운 지표들</a:t>
            </a:r>
            <a:r>
              <a:rPr lang="en-US" sz="1600" dirty="0"/>
              <a:t>("revenue", "</a:t>
            </a:r>
            <a:r>
              <a:rPr lang="en-US" sz="1600" dirty="0" err="1"/>
              <a:t>vote_count</a:t>
            </a:r>
            <a:r>
              <a:rPr lang="en-US" sz="1600" dirty="0"/>
              <a:t>"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은 학습데이터에서 제외하고 진행</a:t>
            </a:r>
            <a:endParaRPr lang="en-US" altLang="ko-K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7556A-2D0B-4041-9906-FFC7E7B9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16" y="2103328"/>
            <a:ext cx="7227857" cy="2458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C676B-DFF4-4C4F-9483-57C02EF2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914" y="3429000"/>
            <a:ext cx="4131346" cy="29618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70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sz="1600" dirty="0"/>
              <a:t>"</a:t>
            </a:r>
            <a:r>
              <a:rPr lang="en-US" sz="1600" dirty="0" err="1"/>
              <a:t>original_language</a:t>
            </a:r>
            <a:r>
              <a:rPr lang="en-US" sz="1600" dirty="0"/>
              <a:t>"</a:t>
            </a:r>
            <a:r>
              <a:rPr lang="ko-KR" altLang="en-US" sz="1600" dirty="0"/>
              <a:t>은 라벨 </a:t>
            </a:r>
            <a:r>
              <a:rPr lang="ko-KR" altLang="en-US" sz="1600" dirty="0" err="1"/>
              <a:t>인코딩</a:t>
            </a:r>
            <a:r>
              <a:rPr lang="ko-KR" altLang="en-US" sz="1600" dirty="0"/>
              <a:t> 후 반영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“budget “,</a:t>
            </a:r>
            <a:r>
              <a:rPr lang="ko-KR" altLang="en-US" sz="1600" dirty="0"/>
              <a:t> </a:t>
            </a:r>
            <a:r>
              <a:rPr lang="en-US" altLang="ko-KR" sz="1600" dirty="0"/>
              <a:t>“runtime” 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컬럼별</a:t>
            </a:r>
            <a:r>
              <a:rPr lang="ko-KR" altLang="en-US" sz="1600" dirty="0"/>
              <a:t> 극단적 </a:t>
            </a:r>
            <a:r>
              <a:rPr lang="ko-KR" altLang="en-US" sz="1600" dirty="0" err="1"/>
              <a:t>아웃라이어</a:t>
            </a:r>
            <a:r>
              <a:rPr lang="ko-KR" altLang="en-US" sz="1600" dirty="0"/>
              <a:t> 및 </a:t>
            </a:r>
            <a:r>
              <a:rPr lang="ko-KR" altLang="en-US" sz="1600" dirty="0" err="1"/>
              <a:t>미입력</a:t>
            </a:r>
            <a:r>
              <a:rPr lang="ko-KR" altLang="en-US" sz="1600" dirty="0"/>
              <a:t> 데이터 제외 처리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D1905-CE59-584C-B278-E9C0C1CD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22" y="2222849"/>
            <a:ext cx="5548279" cy="3631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B43C81-BCF1-2B4E-88B7-843F6EB0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54" y="3853273"/>
            <a:ext cx="5729186" cy="2245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60378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1B3022"/>
      </a:dk2>
      <a:lt2>
        <a:srgbClr val="F0F0F3"/>
      </a:lt2>
      <a:accent1>
        <a:srgbClr val="A0A641"/>
      </a:accent1>
      <a:accent2>
        <a:srgbClr val="78AF3A"/>
      </a:accent2>
      <a:accent3>
        <a:srgbClr val="53B547"/>
      </a:accent3>
      <a:accent4>
        <a:srgbClr val="3BB15F"/>
      </a:accent4>
      <a:accent5>
        <a:srgbClr val="46B294"/>
      </a:accent5>
      <a:accent6>
        <a:srgbClr val="3BA1B1"/>
      </a:accent6>
      <a:hlink>
        <a:srgbClr val="706ACD"/>
      </a:hlink>
      <a:folHlink>
        <a:srgbClr val="7F7F7F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1221</Words>
  <Application>Microsoft Macintosh PowerPoint</Application>
  <PresentationFormat>Widescreen</PresentationFormat>
  <Paragraphs>144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맑은 고딕</vt:lpstr>
      <vt:lpstr>나눔스퀘어 Bold</vt:lpstr>
      <vt:lpstr>에스코어 드림 1 Thin</vt:lpstr>
      <vt:lpstr>Arial</vt:lpstr>
      <vt:lpstr>Calibri</vt:lpstr>
      <vt:lpstr>HeadlinesVTI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이용한 영화 성공 예측</dc:title>
  <dc:creator>권라영</dc:creator>
  <cp:lastModifiedBy>Yoo Hyun jun</cp:lastModifiedBy>
  <cp:revision>30</cp:revision>
  <cp:lastPrinted>2021-12-02T11:04:20Z</cp:lastPrinted>
  <dcterms:created xsi:type="dcterms:W3CDTF">2021-12-02T08:20:16Z</dcterms:created>
  <dcterms:modified xsi:type="dcterms:W3CDTF">2021-12-02T11:04:26Z</dcterms:modified>
</cp:coreProperties>
</file>